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65" r:id="rId6"/>
    <p:sldId id="259" r:id="rId7"/>
    <p:sldId id="260" r:id="rId8"/>
    <p:sldId id="261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3" d="100"/>
          <a:sy n="63" d="100"/>
        </p:scale>
        <p:origin x="-150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FBC219-60BC-49F8-99E9-DD8A3866F286}" type="datetimeFigureOut">
              <a:rPr lang="en-US" smtClean="0"/>
              <a:pPr/>
              <a:t>1/14/2019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C899E9-1000-4E91-A6E5-F327FA58F1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990600"/>
            <a:ext cx="7772400" cy="2133600"/>
          </a:xfrm>
        </p:spPr>
        <p:txBody>
          <a:bodyPr/>
          <a:lstStyle/>
          <a:p>
            <a:r>
              <a:rPr lang="fa-IR" dirty="0" smtClean="0">
                <a:cs typeface="B Titr" pitchFamily="2" charset="-78"/>
              </a:rPr>
              <a:t>دروس کاربینی، کارورزی، کارآموزی و پروژه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762000"/>
          </a:xfrm>
        </p:spPr>
        <p:txBody>
          <a:bodyPr/>
          <a:lstStyle/>
          <a:p>
            <a:r>
              <a:rPr lang="fa-IR" dirty="0" smtClean="0">
                <a:cs typeface="B Titr" pitchFamily="2" charset="-78"/>
              </a:rPr>
              <a:t>روش ارائه گزارش کار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5" name="Subtitle 3"/>
          <p:cNvSpPr txBox="1">
            <a:spLocks/>
          </p:cNvSpPr>
          <p:nvPr/>
        </p:nvSpPr>
        <p:spPr>
          <a:xfrm>
            <a:off x="1295400" y="5257800"/>
            <a:ext cx="64008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3200" dirty="0" smtClean="0">
                <a:solidFill>
                  <a:schemeClr val="tx1">
                    <a:tint val="75000"/>
                  </a:schemeClr>
                </a:solidFill>
                <a:cs typeface="B Titr" pitchFamily="2" charset="-78"/>
              </a:rPr>
              <a:t>مهرماه 1392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6" name="Subtitle 3"/>
          <p:cNvSpPr txBox="1">
            <a:spLocks/>
          </p:cNvSpPr>
          <p:nvPr/>
        </p:nvSpPr>
        <p:spPr>
          <a:xfrm>
            <a:off x="1219200" y="457200"/>
            <a:ext cx="64008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4400" dirty="0" smtClean="0">
                <a:solidFill>
                  <a:srgbClr val="00B050"/>
                </a:solidFill>
                <a:cs typeface="B Titr" pitchFamily="2" charset="-78"/>
              </a:rPr>
              <a:t>بنام خدا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+mn-lt"/>
              <a:ea typeface="+mn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/>
              <a:t>فصل بندی گزارش کار(ادامه)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just" rtl="1"/>
            <a:r>
              <a:rPr lang="ar-SA" b="1" dirty="0"/>
              <a:t>فصل سوم:</a:t>
            </a:r>
            <a:r>
              <a:rPr lang="ar-SA" dirty="0"/>
              <a:t> </a:t>
            </a:r>
            <a:r>
              <a:rPr lang="ar-SA" b="1" dirty="0"/>
              <a:t>آزمون آموخته ها، نتایج و پیشنهادات:</a:t>
            </a:r>
            <a:r>
              <a:rPr lang="ar-SA" dirty="0"/>
              <a:t> آزمون آموخته ها و پياده كردن دانش تخصصي دانشجو در زمينه عنوان و موضوع كارآموزي در واحد صنعتي با راهنمايي و تصويب استاد مربوطه و سرپرست كارآموز در واحد صنعتي مي باشد.</a:t>
            </a:r>
            <a:endParaRPr lang="en-US" dirty="0"/>
          </a:p>
          <a:p>
            <a:pPr algn="just" rtl="1"/>
            <a:r>
              <a:rPr lang="ar-SA" dirty="0"/>
              <a:t>	- (حداقل سه ششم زمان كارآموزي </a:t>
            </a:r>
            <a:r>
              <a:rPr lang="ar-SA" u="sng" dirty="0"/>
              <a:t>با نظر استاد مربوطه</a:t>
            </a:r>
            <a:r>
              <a:rPr lang="ar-SA" dirty="0"/>
              <a:t> به بررسي و تحليل موضوع كارآموزي اختصاص مي يابد).</a:t>
            </a:r>
            <a:endParaRPr lang="en-US" dirty="0"/>
          </a:p>
          <a:p>
            <a:pPr algn="just" rtl="1"/>
            <a:r>
              <a:rPr lang="ar-SA" b="1" dirty="0"/>
              <a:t>فصل چهارم: پروژه عملی</a:t>
            </a:r>
            <a:r>
              <a:rPr lang="ar-SA" dirty="0"/>
              <a:t>( </a:t>
            </a:r>
            <a:r>
              <a:rPr lang="ar-SA" u="sng" dirty="0"/>
              <a:t>فقط برای دانشجویانی که درس پروژه و کارآموزی با هم اخذ نموده اند</a:t>
            </a:r>
            <a:r>
              <a:rPr lang="ar-SA" dirty="0"/>
              <a:t> می توانند درس پروژه نیز به گزارش کار در فصل چهارم اضافه نمایند و نیازی به صحافی مجدد یا تحت ارائه دیگری نیست)</a:t>
            </a:r>
            <a:endParaRPr lang="en-US" dirty="0"/>
          </a:p>
          <a:p>
            <a:pPr algn="just" rtl="1"/>
            <a:r>
              <a:rPr lang="ar-SA" b="1" dirty="0"/>
              <a:t>پیوست ها: </a:t>
            </a:r>
            <a:r>
              <a:rPr lang="ar-SA" dirty="0"/>
              <a:t>شامل منابع و توضیحات تکمیلی در مورد متن گزارش، فهرست علائم اختصاری، نقشه ها، اطلاعات تصویری، منحنی ها و جداول (در صورت لزوم بنا به تشخیص کارآموز) و غیره...</a:t>
            </a:r>
            <a:endParaRPr lang="en-US" dirty="0"/>
          </a:p>
          <a:p>
            <a:pPr algn="just" rtl="1"/>
            <a:r>
              <a:rPr lang="ar-SA" b="1" dirty="0"/>
              <a:t>منابع:</a:t>
            </a:r>
            <a:endParaRPr lang="en-US" dirty="0"/>
          </a:p>
          <a:p>
            <a:pPr algn="just" rtl="1"/>
            <a:r>
              <a:rPr lang="ar-SA" b="1" dirty="0"/>
              <a:t>چکیده لاتین: </a:t>
            </a:r>
            <a:r>
              <a:rPr lang="ar-SA" dirty="0"/>
              <a:t>(ترجمه چکیده فارسی) </a:t>
            </a:r>
            <a:r>
              <a:rPr lang="fa-IR" dirty="0"/>
              <a:t>(</a:t>
            </a:r>
            <a:r>
              <a:rPr lang="en-US" dirty="0"/>
              <a:t>Abstract</a:t>
            </a:r>
            <a:r>
              <a:rPr lang="fa-IR" dirty="0"/>
              <a:t>)</a:t>
            </a:r>
            <a:endParaRPr lang="en-US" dirty="0"/>
          </a:p>
          <a:p>
            <a:pPr algn="just" rtl="1"/>
            <a:r>
              <a:rPr lang="ar-SA" b="1" dirty="0"/>
              <a:t>صفحه عنوان لاتین(همان طرح جلد لاتین)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 descr="لوح تقدیر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57600" y="0"/>
            <a:ext cx="1304925" cy="2505075"/>
          </a:xfrm>
          <a:prstGeom prst="rect">
            <a:avLst/>
          </a:prstGeom>
          <a:noFill/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1752600" y="2438400"/>
            <a:ext cx="5334000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r>
              <a:rPr kumimoji="0" lang="fa-IR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IranNastaliq" pitchFamily="18" charset="0"/>
                <a:ea typeface="Calibri" pitchFamily="34" charset="0"/>
                <a:cs typeface="IranNastaliq" pitchFamily="18" charset="0"/>
              </a:rPr>
              <a:t>گزارش کارآموزی/کارورزی/پروژه برای دریافت درجه کاردانی/کارشناسی رشته .........</a:t>
            </a: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endParaRPr lang="fa-IR" sz="1600" dirty="0">
              <a:latin typeface="IranNastaliq" pitchFamily="18" charset="0"/>
              <a:cs typeface="IranNastaliq" pitchFamily="18" charset="0"/>
            </a:endParaRPr>
          </a:p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r>
              <a:rPr kumimoji="0" lang="ar-AE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B Nazanin" pitchFamily="2" charset="-78"/>
              </a:rPr>
              <a:t>عنوان: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B Nazanin" pitchFamily="2" charset="-78"/>
              </a:rPr>
              <a:t>……………………….</a:t>
            </a:r>
            <a:endParaRPr kumimoji="0" lang="fa-I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endParaRPr lang="fa-IR" sz="1400" dirty="0">
              <a:latin typeface="Arial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r>
              <a:rPr kumimoji="0" lang="ar-AE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B Nazanin" pitchFamily="2" charset="-78"/>
              </a:rPr>
              <a:t>نام استاد: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B Nazanin" pitchFamily="2" charset="-78"/>
              </a:rPr>
              <a:t>…………………..</a:t>
            </a:r>
            <a:endParaRPr kumimoji="0" lang="fa-I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endParaRPr lang="fa-IR" sz="1400" dirty="0">
              <a:latin typeface="Arial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r>
              <a:rPr kumimoji="0" lang="ar-AE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B Nazanin" pitchFamily="2" charset="-78"/>
              </a:rPr>
              <a:t>نام کارآموز: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B Nazanin" pitchFamily="2" charset="-78"/>
              </a:rPr>
              <a:t>……………………</a:t>
            </a:r>
            <a:endParaRPr kumimoji="0" lang="fa-I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endParaRPr lang="fa-IR" sz="1400" dirty="0">
              <a:latin typeface="Arial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endParaRPr kumimoji="0" lang="fa-IR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Nazanin" pitchFamily="2" charset="-78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1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1046163" algn="l"/>
              </a:tabLst>
            </a:pPr>
            <a:r>
              <a:rPr kumimoji="0" lang="ar-AE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B Nazanin" pitchFamily="2" charset="-78"/>
              </a:rPr>
              <a:t>تیرماه 1392</a:t>
            </a:r>
            <a:endParaRPr kumimoji="0" lang="ar-A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25601" name="Picture 6" descr="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0"/>
            <a:ext cx="609600" cy="1676400"/>
          </a:xfrm>
          <a:prstGeom prst="rect">
            <a:avLst/>
          </a:prstGeom>
          <a:noFill/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371600" y="1752600"/>
            <a:ext cx="6400800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UNIVERSITY OF APPLIED SCIEANCE AND TECHNOLOGY 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Bandar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Lengeh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 Center</a:t>
            </a:r>
            <a:endParaRPr kumimoji="0" lang="fa-I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lang="fa-IR" sz="1600" dirty="0">
              <a:latin typeface="Arial" pitchFamily="34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kumimoji="0" lang="fa-I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Report on Training for Associate / Bachelor Degree of  .............</a:t>
            </a:r>
            <a:endParaRPr kumimoji="0" lang="fa-IR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lang="fa-IR" sz="1600" dirty="0">
              <a:latin typeface="Arial" pitchFamily="34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Title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………………………………………………..</a:t>
            </a:r>
            <a:endParaRPr kumimoji="0" lang="fa-I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lang="fa-IR" sz="1000" dirty="0">
              <a:latin typeface="Arial" pitchFamily="34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Supervisor: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………………………………………………</a:t>
            </a:r>
            <a:endParaRPr kumimoji="0" lang="fa-I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lang="fa-IR" sz="1000" dirty="0">
              <a:latin typeface="Arial" pitchFamily="34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Student: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……………................</a:t>
            </a:r>
            <a:endParaRPr kumimoji="0" lang="fa-I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lang="fa-IR" sz="1000" dirty="0">
              <a:latin typeface="Arial" pitchFamily="34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By:</a:t>
            </a: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…………………………..</a:t>
            </a:r>
            <a:endParaRPr kumimoji="0" lang="fa-IR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lang="fa-IR" sz="1000" dirty="0">
              <a:latin typeface="Arial" pitchFamily="34" charset="0"/>
              <a:cs typeface="B Lotus" pitchFamily="2" charset="-78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endParaRPr kumimoji="0" lang="en-US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16150" algn="l"/>
                <a:tab pos="2636838" algn="ctr"/>
              </a:tabLst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B Lotus" pitchFamily="2" charset="-78"/>
              </a:rPr>
              <a:t>July 2013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239000" cy="1143000"/>
          </a:xfrm>
        </p:spPr>
        <p:txBody>
          <a:bodyPr>
            <a:normAutofit/>
          </a:bodyPr>
          <a:lstStyle/>
          <a:p>
            <a:r>
              <a:rPr lang="fa-IR" dirty="0" smtClean="0">
                <a:cs typeface="B Titr" pitchFamily="2" charset="-78"/>
              </a:rPr>
              <a:t>طریقه دریافت فرم ها و دستوالعمل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>
              <a:buNone/>
            </a:pP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1-</a:t>
            </a:r>
            <a:r>
              <a:rPr lang="fa-IR" dirty="0" smtClean="0"/>
              <a:t> از طریق سایت </a:t>
            </a:r>
            <a:r>
              <a:rPr lang="en-US" dirty="0" smtClean="0"/>
              <a:t>uastl.com</a:t>
            </a:r>
          </a:p>
          <a:p>
            <a:pPr algn="r" rtl="1">
              <a:buNone/>
            </a:pPr>
            <a:r>
              <a:rPr lang="fa-IR" b="1" dirty="0" smtClean="0">
                <a:solidFill>
                  <a:schemeClr val="tx2"/>
                </a:solidFill>
              </a:rPr>
              <a:t>منوی آموزش و پژوهش-</a:t>
            </a:r>
            <a:r>
              <a:rPr lang="fa-IR" dirty="0" smtClean="0">
                <a:solidFill>
                  <a:srgbClr val="C00000"/>
                </a:solidFill>
              </a:rPr>
              <a:t>----------&gt;</a:t>
            </a:r>
            <a:r>
              <a:rPr lang="fa-IR" b="1" dirty="0" smtClean="0">
                <a:solidFill>
                  <a:schemeClr val="tx2"/>
                </a:solidFill>
              </a:rPr>
              <a:t>خدمات آموزشی-</a:t>
            </a:r>
            <a:r>
              <a:rPr lang="fa-IR" dirty="0" smtClean="0">
                <a:solidFill>
                  <a:srgbClr val="C00000"/>
                </a:solidFill>
              </a:rPr>
              <a:t>--------------------&gt;</a:t>
            </a:r>
            <a:r>
              <a:rPr lang="fa-IR" b="1" dirty="0" smtClean="0">
                <a:solidFill>
                  <a:schemeClr val="tx2"/>
                </a:solidFill>
              </a:rPr>
              <a:t>فرم های آموزشی</a:t>
            </a:r>
          </a:p>
          <a:p>
            <a:pPr algn="r" rtl="1">
              <a:buNone/>
            </a:pPr>
            <a:r>
              <a:rPr lang="fa-IR" dirty="0" smtClean="0"/>
              <a:t>1-1- فایل فرم های کارآموزی(باید توسط سازمان معرفی شده مهر و امضاء شود)</a:t>
            </a:r>
          </a:p>
          <a:p>
            <a:pPr algn="r" rtl="1">
              <a:buNone/>
            </a:pPr>
            <a:r>
              <a:rPr lang="fa-IR" dirty="0" smtClean="0"/>
              <a:t>1-2- فایل دستور العمل تهیه گزارش کار</a:t>
            </a:r>
          </a:p>
          <a:p>
            <a:pPr algn="r" rtl="1">
              <a:buNone/>
            </a:pPr>
            <a:r>
              <a:rPr lang="fa-IR" dirty="0" smtClean="0">
                <a:solidFill>
                  <a:srgbClr val="C00000"/>
                </a:solidFill>
                <a:cs typeface="B Titr" pitchFamily="2" charset="-78"/>
              </a:rPr>
              <a:t>2-</a:t>
            </a:r>
            <a:r>
              <a:rPr lang="fa-IR" dirty="0" smtClean="0"/>
              <a:t> فایل با مراجعه به فناوری(آقای جملک /آقای یاحقی) برروی فلش کپی نمائید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میزان ساعت و ارائه گزارش</a:t>
            </a:r>
            <a:endParaRPr lang="en-US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754563"/>
          </a:xfrm>
        </p:spPr>
        <p:txBody>
          <a:bodyPr>
            <a:normAutofit fontScale="32500" lnSpcReduction="20000"/>
          </a:bodyPr>
          <a:lstStyle/>
          <a:p>
            <a:pPr algn="ctr" rtl="1">
              <a:buNone/>
            </a:pPr>
            <a:r>
              <a:rPr lang="ar-SA" sz="5800" dirty="0" smtClean="0">
                <a:cs typeface="B Titr" pitchFamily="2" charset="-78"/>
              </a:rPr>
              <a:t>تعداد صفحات گزارش کارآموزی/کارورزی/پروژه</a:t>
            </a:r>
            <a:r>
              <a:rPr lang="fa-IR" sz="5800" dirty="0" smtClean="0">
                <a:cs typeface="B Titr" pitchFamily="2" charset="-78"/>
              </a:rPr>
              <a:t>/کاربینی</a:t>
            </a:r>
          </a:p>
          <a:p>
            <a:pPr algn="ctr" rtl="1">
              <a:buNone/>
            </a:pPr>
            <a:r>
              <a:rPr lang="en-US" sz="5800" dirty="0" smtClean="0">
                <a:cs typeface="B Titr" pitchFamily="2" charset="-78"/>
              </a:rPr>
              <a:t>:</a:t>
            </a:r>
            <a:r>
              <a:rPr lang="ar-SA" sz="5800" dirty="0" smtClean="0">
                <a:cs typeface="B Titr" pitchFamily="2" charset="-78"/>
              </a:rPr>
              <a:t> </a:t>
            </a:r>
            <a:endParaRPr lang="fa-IR" sz="5800" dirty="0" smtClean="0">
              <a:cs typeface="B Titr" pitchFamily="2" charset="-78"/>
            </a:endParaRPr>
          </a:p>
          <a:p>
            <a:pPr algn="ctr" rtl="1">
              <a:buNone/>
            </a:pPr>
            <a:r>
              <a:rPr lang="ar-SA" sz="5800" dirty="0" smtClean="0">
                <a:solidFill>
                  <a:srgbClr val="FF0000"/>
                </a:solidFill>
                <a:cs typeface="B Titr" pitchFamily="2" charset="-78"/>
              </a:rPr>
              <a:t>بین 70 الی 100 صفحه</a:t>
            </a:r>
            <a:endParaRPr lang="fa-IR" sz="5800" dirty="0" smtClean="0">
              <a:solidFill>
                <a:srgbClr val="FF0000"/>
              </a:solidFill>
              <a:cs typeface="B Titr" pitchFamily="2" charset="-78"/>
            </a:endParaRPr>
          </a:p>
          <a:p>
            <a:pPr algn="ctr" rtl="1">
              <a:buNone/>
            </a:pPr>
            <a:endParaRPr lang="en-US" sz="5800" dirty="0" smtClean="0">
              <a:solidFill>
                <a:srgbClr val="FF0000"/>
              </a:solidFill>
              <a:cs typeface="B Titr" pitchFamily="2" charset="-78"/>
            </a:endParaRPr>
          </a:p>
          <a:p>
            <a:pPr algn="ctr" rtl="1">
              <a:buNone/>
            </a:pPr>
            <a:r>
              <a:rPr lang="ar-SA" sz="5800" dirty="0" smtClean="0">
                <a:cs typeface="B Titr" pitchFamily="2" charset="-78"/>
              </a:rPr>
              <a:t>مدت</a:t>
            </a:r>
            <a:r>
              <a:rPr lang="fa-IR" sz="5800" dirty="0" smtClean="0">
                <a:cs typeface="B Titr" pitchFamily="2" charset="-78"/>
              </a:rPr>
              <a:t> </a:t>
            </a:r>
            <a:r>
              <a:rPr lang="ar-SA" sz="5800" dirty="0" smtClean="0">
                <a:cs typeface="B Titr" pitchFamily="2" charset="-78"/>
              </a:rPr>
              <a:t>کارآموزی/کارورزی</a:t>
            </a:r>
            <a:r>
              <a:rPr lang="fa-IR" sz="5800" dirty="0" smtClean="0">
                <a:cs typeface="B Titr" pitchFamily="2" charset="-78"/>
              </a:rPr>
              <a:t> 1و 2:</a:t>
            </a:r>
            <a:r>
              <a:rPr lang="en-US" sz="5800" dirty="0" smtClean="0">
                <a:cs typeface="B Titr" pitchFamily="2" charset="-78"/>
              </a:rPr>
              <a:t> </a:t>
            </a:r>
            <a:r>
              <a:rPr lang="fa-IR" sz="5800" dirty="0" smtClean="0">
                <a:solidFill>
                  <a:srgbClr val="FF0000"/>
                </a:solidFill>
                <a:cs typeface="B Titr" pitchFamily="2" charset="-78"/>
              </a:rPr>
              <a:t>2</a:t>
            </a:r>
            <a:r>
              <a:rPr lang="ar-SA" sz="5800" dirty="0" smtClean="0">
                <a:solidFill>
                  <a:srgbClr val="FF0000"/>
                </a:solidFill>
                <a:cs typeface="B Titr" pitchFamily="2" charset="-78"/>
              </a:rPr>
              <a:t>40 ساعت</a:t>
            </a:r>
            <a:endParaRPr lang="fa-IR" sz="5800" dirty="0" smtClean="0">
              <a:solidFill>
                <a:srgbClr val="FF0000"/>
              </a:solidFill>
              <a:cs typeface="B Titr" pitchFamily="2" charset="-78"/>
            </a:endParaRPr>
          </a:p>
          <a:p>
            <a:pPr algn="ctr" rtl="1">
              <a:buNone/>
            </a:pPr>
            <a:endParaRPr lang="fa-IR" dirty="0" smtClean="0">
              <a:solidFill>
                <a:srgbClr val="FF0000"/>
              </a:solidFill>
              <a:cs typeface="B Titr" pitchFamily="2" charset="-78"/>
            </a:endParaRPr>
          </a:p>
          <a:p>
            <a:pPr algn="ctr" rtl="1">
              <a:buNone/>
            </a:pPr>
            <a:endParaRPr lang="fa-IR" dirty="0" smtClean="0">
              <a:solidFill>
                <a:srgbClr val="FF0000"/>
              </a:solidFill>
              <a:cs typeface="B Titr" pitchFamily="2" charset="-78"/>
            </a:endParaRPr>
          </a:p>
          <a:p>
            <a:pPr algn="ctr" rtl="1">
              <a:buNone/>
            </a:pPr>
            <a:endParaRPr lang="fa-IR" dirty="0" smtClean="0">
              <a:solidFill>
                <a:srgbClr val="FF0000"/>
              </a:solidFill>
              <a:cs typeface="B Titr" pitchFamily="2" charset="-78"/>
            </a:endParaRPr>
          </a:p>
          <a:p>
            <a:pPr algn="just" rtl="1">
              <a:buNone/>
            </a:pPr>
            <a:endParaRPr lang="fa-IR" dirty="0" smtClean="0">
              <a:solidFill>
                <a:srgbClr val="FF0000"/>
              </a:solidFill>
              <a:cs typeface="B Titr" pitchFamily="2" charset="-78"/>
            </a:endParaRPr>
          </a:p>
          <a:p>
            <a:pPr algn="just" rtl="1"/>
            <a:r>
              <a:rPr lang="ar-SA" sz="5900" b="1" dirty="0" smtClean="0"/>
              <a:t>40 ساعت به فصل اول اختصاص دارد .</a:t>
            </a:r>
            <a:endParaRPr lang="fa-IR" sz="5900" b="1" dirty="0" smtClean="0"/>
          </a:p>
          <a:p>
            <a:pPr algn="just" rtl="1"/>
            <a:endParaRPr lang="en-US" sz="5900" b="1" dirty="0" smtClean="0"/>
          </a:p>
          <a:p>
            <a:pPr algn="just" rtl="1"/>
            <a:r>
              <a:rPr lang="ar-SA" sz="5900" b="1" dirty="0" smtClean="0"/>
              <a:t>80 ساعت به فصل دوم اختصاص دارد.</a:t>
            </a:r>
            <a:endParaRPr lang="fa-IR" sz="5900" b="1" dirty="0" smtClean="0"/>
          </a:p>
          <a:p>
            <a:pPr algn="just" rtl="1"/>
            <a:endParaRPr lang="fa-IR" sz="5900" b="1" dirty="0" smtClean="0"/>
          </a:p>
          <a:p>
            <a:pPr algn="just" rtl="1"/>
            <a:r>
              <a:rPr lang="ar-SA" sz="5900" b="1" dirty="0" smtClean="0"/>
              <a:t>120 ساعت به فصل سوم اختصاص دارد </a:t>
            </a:r>
            <a:endParaRPr lang="en-US" sz="5900" b="1" dirty="0" smtClean="0"/>
          </a:p>
          <a:p>
            <a:pPr algn="just" rtl="1">
              <a:buNone/>
            </a:pPr>
            <a:endParaRPr lang="fa-IR" dirty="0" smtClean="0">
              <a:solidFill>
                <a:srgbClr val="FF0000"/>
              </a:solidFill>
              <a:cs typeface="B Titr" pitchFamily="2" charset="-78"/>
            </a:endParaRPr>
          </a:p>
          <a:p>
            <a:pPr algn="ctr" rtl="1">
              <a:buNone/>
            </a:pPr>
            <a:endParaRPr lang="fa-IR" dirty="0" smtClean="0">
              <a:cs typeface="B Titr" pitchFamily="2" charset="-78"/>
            </a:endParaRPr>
          </a:p>
          <a:p>
            <a:pPr algn="ctr" rtl="1">
              <a:buNone/>
            </a:pPr>
            <a:endParaRPr lang="fa-IR" dirty="0" smtClean="0">
              <a:cs typeface="B Titr" pitchFamily="2" charset="-78"/>
            </a:endParaRPr>
          </a:p>
          <a:p>
            <a:pPr algn="just" rtl="1">
              <a:buNone/>
            </a:pPr>
            <a:r>
              <a:rPr lang="ar-SA" dirty="0" smtClean="0"/>
              <a:t>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solidFill>
                  <a:srgbClr val="0070C0"/>
                </a:solidFill>
                <a:cs typeface="B Titr" pitchFamily="2" charset="-78"/>
              </a:rPr>
              <a:t>محل های دریافت اطلاعات</a:t>
            </a:r>
            <a:endParaRPr lang="en-US" dirty="0">
              <a:solidFill>
                <a:srgbClr val="0070C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 rtl="1">
              <a:buNone/>
            </a:pPr>
            <a:r>
              <a:rPr lang="fa-IR" sz="4000" dirty="0" smtClean="0">
                <a:cs typeface="B Titr" pitchFamily="2" charset="-78"/>
              </a:rPr>
              <a:t>دانشجویان می توانند با مراجعه به منابع کتابخانه ای و یا سایتهای محل های کارآموزی/کارورزی/پروژه خود و نمونه کارهای دانشجویان در سنوات قبل نسبت به تهیه و گردآوری مطالب فوق اقدام نمایند.</a:t>
            </a:r>
            <a:endParaRPr lang="en-US" sz="40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>
                <a:solidFill>
                  <a:schemeClr val="tx2"/>
                </a:solidFill>
                <a:cs typeface="B Titr" pitchFamily="2" charset="-78"/>
              </a:rPr>
              <a:t> چگونگی ارائه و فرایند آن</a:t>
            </a:r>
            <a:endParaRPr lang="en-US" b="1" dirty="0">
              <a:solidFill>
                <a:schemeClr val="tx2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محل کارآموزی: </a:t>
            </a:r>
            <a:r>
              <a:rPr lang="fa-IR" dirty="0" smtClean="0"/>
              <a:t>با نظر </a:t>
            </a:r>
            <a:r>
              <a:rPr lang="fa-IR" smtClean="0"/>
              <a:t>استاد </a:t>
            </a:r>
            <a:r>
              <a:rPr lang="fa-IR" smtClean="0"/>
              <a:t>مربوطه و ثبت در سامانه کارآموزی</a:t>
            </a:r>
            <a:endParaRPr lang="fa-IR" dirty="0" smtClean="0"/>
          </a:p>
          <a:p>
            <a:pPr algn="r" rtl="1">
              <a:buNone/>
            </a:pPr>
            <a:r>
              <a:rPr lang="fa-IR" b="1" dirty="0" smtClean="0">
                <a:solidFill>
                  <a:srgbClr val="0070C0"/>
                </a:solidFill>
              </a:rPr>
              <a:t>تهیه گزارش:</a:t>
            </a:r>
          </a:p>
          <a:p>
            <a:pPr algn="r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1-</a:t>
            </a:r>
            <a:r>
              <a:rPr lang="fa-IR" dirty="0" smtClean="0"/>
              <a:t> ابتدا توسط دانشجو بر اساس فرمت داده شده تهیه می گردد</a:t>
            </a:r>
          </a:p>
          <a:p>
            <a:pPr algn="r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2-</a:t>
            </a:r>
            <a:r>
              <a:rPr lang="fa-IR" dirty="0" smtClean="0"/>
              <a:t> توسط استاد بازبینی و اصلاح می گردد(بر اساس فرمت)</a:t>
            </a:r>
          </a:p>
          <a:p>
            <a:pPr algn="r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3-</a:t>
            </a:r>
            <a:r>
              <a:rPr lang="fa-IR" dirty="0" smtClean="0"/>
              <a:t> توسط امور پژوهشی دانشگاه تطبیق فرمت داده می شود و برای صحافی تائید می گردد</a:t>
            </a:r>
          </a:p>
          <a:p>
            <a:pPr algn="r" rtl="1">
              <a:buNone/>
            </a:pPr>
            <a:r>
              <a:rPr lang="fa-IR" b="1" dirty="0" smtClean="0">
                <a:solidFill>
                  <a:srgbClr val="FF0000"/>
                </a:solidFill>
              </a:rPr>
              <a:t>4-</a:t>
            </a:r>
            <a:r>
              <a:rPr lang="fa-IR" dirty="0" smtClean="0"/>
              <a:t> انجام صحافی و همراه </a:t>
            </a:r>
            <a:r>
              <a:rPr lang="en-US" dirty="0" smtClean="0"/>
              <a:t>CD</a:t>
            </a:r>
            <a:r>
              <a:rPr lang="fa-IR" dirty="0" smtClean="0"/>
              <a:t> به استاد تحویل داده می شود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0" y="533400"/>
            <a:ext cx="2286000" cy="685800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کاربینی</a:t>
            </a:r>
            <a:endParaRPr lang="en-US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13716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fa-IR" dirty="0" smtClean="0">
                <a:cs typeface="B Titr" pitchFamily="2" charset="-78"/>
              </a:rPr>
              <a:t>این درس در ابتدای شروع دوره در </a:t>
            </a:r>
            <a:r>
              <a:rPr lang="fa-IR" u="sng" dirty="0" smtClean="0">
                <a:cs typeface="B Titr" pitchFamily="2" charset="-78"/>
              </a:rPr>
              <a:t>ترم اول </a:t>
            </a:r>
            <a:r>
              <a:rPr lang="fa-IR" dirty="0" smtClean="0">
                <a:cs typeface="B Titr" pitchFamily="2" charset="-78"/>
              </a:rPr>
              <a:t>در سرفصل آموزشی طراحی شده است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609600" y="304800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این درس در </a:t>
            </a:r>
            <a:r>
              <a:rPr kumimoji="0" lang="fa-IR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ترم آخر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و پس از اتمام </a:t>
            </a:r>
            <a:r>
              <a:rPr kumimoji="0" lang="fa-I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دروس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در سرفصل آموزشی طراحی شده است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505200" y="2438400"/>
            <a:ext cx="2209800" cy="76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پروژه نهائی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533400" y="4953000"/>
            <a:ext cx="8229600" cy="1371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این درس در </a:t>
            </a:r>
            <a:r>
              <a:rPr kumimoji="0" lang="fa-IR" sz="32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ترم آخر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و پس از اتمام یا همزمان</a:t>
            </a:r>
            <a:r>
              <a:rPr kumimoji="0" lang="fa-IR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 با پروژه </a:t>
            </a: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B Titr" pitchFamily="2" charset="-78"/>
              </a:rPr>
              <a:t>در سرفصل آموزشی طراحی شده است</a:t>
            </a:r>
            <a:endParaRPr kumimoji="0" lang="en-US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B Titr" pitchFamily="2" charset="-78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514600" y="4267200"/>
            <a:ext cx="4114800" cy="685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4400" b="0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B Titr" pitchFamily="2" charset="-78"/>
              </a:rPr>
              <a:t>کارورزی و کارآموزی</a:t>
            </a:r>
            <a:endParaRPr kumimoji="0" lang="en-US" sz="44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1800" y="304800"/>
            <a:ext cx="3200400" cy="1143000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درس کاربینی</a:t>
            </a:r>
            <a:endParaRPr lang="en-US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14800"/>
          </a:xfrm>
        </p:spPr>
        <p:txBody>
          <a:bodyPr>
            <a:normAutofit lnSpcReduction="10000"/>
          </a:bodyPr>
          <a:lstStyle/>
          <a:p>
            <a:pPr algn="just" rtl="1">
              <a:buNone/>
            </a:pPr>
            <a:r>
              <a:rPr lang="fa-IR" dirty="0" smtClean="0">
                <a:cs typeface="B Titr" pitchFamily="2" charset="-78"/>
              </a:rPr>
              <a:t>این درس تحت نظر استاد درس بصورت عملی و بازدید از مکان هایی که دانشجو بعد از فارغ التحصلی می تواند مشغول بکار شود، ارائه می گردد.</a:t>
            </a:r>
          </a:p>
          <a:p>
            <a:pPr algn="just" rtl="1">
              <a:buNone/>
            </a:pP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1- کاربینی در ترم اول ارائه می گردد</a:t>
            </a:r>
          </a:p>
          <a:p>
            <a:pPr algn="just" rtl="1">
              <a:buNone/>
            </a:pPr>
            <a:r>
              <a:rPr lang="fa-IR" dirty="0" smtClean="0">
                <a:cs typeface="B Titr" pitchFamily="2" charset="-78"/>
              </a:rPr>
              <a:t>2- کاربینی بصورت بازدید دانشجو از محل های مورد نظر برگزار می گردد</a:t>
            </a:r>
          </a:p>
          <a:p>
            <a:pPr algn="just" rtl="1">
              <a:buNone/>
            </a:pP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3- کاربینی با ارائه گزارش کار علمی از یک سازمان مورد نظر با موافقت استاد مربوطه پایان می یابد.</a:t>
            </a:r>
            <a:endParaRPr lang="en-US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274638"/>
            <a:ext cx="5334000" cy="1143000"/>
          </a:xfrm>
        </p:spPr>
        <p:txBody>
          <a:bodyPr>
            <a:normAutofit fontScale="90000"/>
          </a:bodyPr>
          <a:lstStyle/>
          <a:p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درس کارورزی، کارآموزی</a:t>
            </a:r>
            <a:endParaRPr lang="en-US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399"/>
          </a:xfrm>
        </p:spPr>
        <p:txBody>
          <a:bodyPr>
            <a:normAutofit lnSpcReduction="10000"/>
          </a:bodyPr>
          <a:lstStyle/>
          <a:p>
            <a:pPr algn="just" rtl="1">
              <a:buNone/>
            </a:pPr>
            <a:r>
              <a:rPr lang="fa-IR" dirty="0" smtClean="0">
                <a:cs typeface="B Titr" pitchFamily="2" charset="-78"/>
              </a:rPr>
              <a:t>این درس تحت نظر استاد با حضور دانشجو بمدت 240 ساعت(یا 2*120 ساعت) در سازمان ها و دوایر غیر دولتی و با گزارش  کار ارائه می گردد. </a:t>
            </a:r>
          </a:p>
          <a:p>
            <a:pPr algn="just" rtl="1">
              <a:buNone/>
            </a:pP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1- کارآموزی/کارورزی در ترم آخرارائه می گردد</a:t>
            </a:r>
          </a:p>
          <a:p>
            <a:pPr algn="just" rtl="1">
              <a:buNone/>
            </a:pPr>
            <a:r>
              <a:rPr lang="fa-IR" dirty="0" smtClean="0">
                <a:cs typeface="B Titr" pitchFamily="2" charset="-78"/>
              </a:rPr>
              <a:t>2- </a:t>
            </a: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کارآموزی/کارورزی</a:t>
            </a:r>
            <a:r>
              <a:rPr lang="fa-IR" dirty="0" smtClean="0">
                <a:cs typeface="B Titr" pitchFamily="2" charset="-78"/>
              </a:rPr>
              <a:t> بصورت معرفی دانشجو به سازمانها و شرکتها و تهیه گزارش توسط دانشجو ارائه می گردد</a:t>
            </a:r>
          </a:p>
          <a:p>
            <a:pPr algn="just" rtl="1">
              <a:buNone/>
            </a:pP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3- کارآموزی/کارورزی با ارائه گزارش کار علمی اتمام می گردد.</a:t>
            </a:r>
            <a:endParaRPr lang="en-US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74638"/>
            <a:ext cx="4495800" cy="1143000"/>
          </a:xfrm>
        </p:spPr>
        <p:txBody>
          <a:bodyPr/>
          <a:lstStyle/>
          <a:p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درس پروژه</a:t>
            </a:r>
            <a:endParaRPr lang="en-US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24399"/>
          </a:xfrm>
        </p:spPr>
        <p:txBody>
          <a:bodyPr>
            <a:normAutofit/>
          </a:bodyPr>
          <a:lstStyle/>
          <a:p>
            <a:pPr algn="just" rtl="1">
              <a:buNone/>
            </a:pPr>
            <a:r>
              <a:rPr lang="fa-IR" dirty="0" smtClean="0">
                <a:cs typeface="B Titr" pitchFamily="2" charset="-78"/>
              </a:rPr>
              <a:t>این درس تحت نظر استاد به منظور انجام یک کار عملی با بازدید و یا استفاده از دیگر منابع با گزارش ارائه می گردد. </a:t>
            </a:r>
          </a:p>
          <a:p>
            <a:pPr algn="just" rtl="1">
              <a:buNone/>
            </a:pP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1- پروژه در ترم آخرارائه می گردد</a:t>
            </a:r>
          </a:p>
          <a:p>
            <a:pPr algn="just" rtl="1">
              <a:buNone/>
            </a:pPr>
            <a:r>
              <a:rPr lang="fa-IR" dirty="0" smtClean="0">
                <a:cs typeface="B Titr" pitchFamily="2" charset="-78"/>
              </a:rPr>
              <a:t>2- </a:t>
            </a: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پروژه</a:t>
            </a:r>
            <a:r>
              <a:rPr lang="fa-IR" dirty="0" smtClean="0">
                <a:cs typeface="B Titr" pitchFamily="2" charset="-78"/>
              </a:rPr>
              <a:t> توسط دانشجو با راهنمایی استاد مربوطه انجام می گردد.</a:t>
            </a:r>
          </a:p>
          <a:p>
            <a:pPr algn="just" rtl="1">
              <a:buNone/>
            </a:pPr>
            <a:r>
              <a:rPr lang="fa-IR" dirty="0" smtClean="0">
                <a:solidFill>
                  <a:srgbClr val="FF0000"/>
                </a:solidFill>
                <a:cs typeface="B Titr" pitchFamily="2" charset="-78"/>
              </a:rPr>
              <a:t>3- پروژه با ارائه گزارش کار علمی اتمام می گردد.</a:t>
            </a:r>
            <a:endParaRPr lang="en-US" dirty="0">
              <a:solidFill>
                <a:srgbClr val="FF0000"/>
              </a:solidFill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>
            <a:noAutofit/>
          </a:bodyPr>
          <a:lstStyle/>
          <a:p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فرایند </a:t>
            </a:r>
            <a:r>
              <a:rPr lang="fa-IR" sz="3600" dirty="0">
                <a:solidFill>
                  <a:srgbClr val="FF0000"/>
                </a:solidFill>
                <a:cs typeface="B Titr" pitchFamily="2" charset="-78"/>
              </a:rPr>
              <a:t>نمره و </a:t>
            </a:r>
            <a:r>
              <a:rPr lang="fa-IR" sz="3600" dirty="0" smtClean="0">
                <a:solidFill>
                  <a:srgbClr val="FF0000"/>
                </a:solidFill>
                <a:cs typeface="B Titr" pitchFamily="2" charset="-78"/>
              </a:rPr>
              <a:t>ارزیابی درس کاربینی و کارورزی</a:t>
            </a:r>
            <a:endParaRPr lang="en-US" sz="36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algn="just" rtl="1"/>
            <a:r>
              <a:rPr lang="fa-IR" b="1" dirty="0"/>
              <a:t>مرحله اول:</a:t>
            </a:r>
            <a:r>
              <a:rPr lang="fa-IR" dirty="0"/>
              <a:t> شرکت در کلاس توجیهی.</a:t>
            </a:r>
            <a:endParaRPr lang="en-US" dirty="0"/>
          </a:p>
          <a:p>
            <a:pPr algn="just" rtl="1"/>
            <a:r>
              <a:rPr lang="fa-IR" b="1" dirty="0"/>
              <a:t>مرحله دوم: </a:t>
            </a:r>
            <a:r>
              <a:rPr lang="fa-IR" dirty="0"/>
              <a:t>انتخاب محل کارآموزی: محل انتخاب شده باید دارای سیستم مالی شامل دفاتر قانونی و گزارشات مالی و همچنین واحد مرتبط با رشته دانشجو باشد</a:t>
            </a:r>
            <a:endParaRPr lang="en-US" dirty="0"/>
          </a:p>
          <a:p>
            <a:pPr algn="just" rtl="1"/>
            <a:r>
              <a:rPr lang="fa-IR" b="1" dirty="0"/>
              <a:t>مرحله سوم: </a:t>
            </a:r>
            <a:r>
              <a:rPr lang="fa-IR" dirty="0"/>
              <a:t>تصویب محل کارآموزی توسط استاد کارآموزی</a:t>
            </a:r>
            <a:endParaRPr lang="en-US" dirty="0"/>
          </a:p>
          <a:p>
            <a:pPr algn="just" rtl="1"/>
            <a:r>
              <a:rPr lang="fa-IR" b="1" dirty="0"/>
              <a:t>مرحله چهارم: </a:t>
            </a:r>
            <a:r>
              <a:rPr lang="fa-IR" dirty="0"/>
              <a:t>انجام امور اداری مربوط به دریافت معرفی نامه جهت محل کار آموزی</a:t>
            </a:r>
            <a:endParaRPr lang="en-US" dirty="0"/>
          </a:p>
          <a:p>
            <a:pPr algn="just" rtl="1"/>
            <a:r>
              <a:rPr lang="fa-IR" b="1" dirty="0"/>
              <a:t>مرحله پنجم: </a:t>
            </a:r>
            <a:r>
              <a:rPr lang="fa-IR" dirty="0"/>
              <a:t>آغاز و شروع کارآموزی</a:t>
            </a:r>
            <a:endParaRPr lang="en-US" dirty="0"/>
          </a:p>
          <a:p>
            <a:pPr algn="just" rtl="1"/>
            <a:r>
              <a:rPr lang="fa-IR" b="1" dirty="0"/>
              <a:t>مرحله ششم: </a:t>
            </a:r>
            <a:r>
              <a:rPr lang="fa-IR" dirty="0"/>
              <a:t>ارائه گزارش کار</a:t>
            </a:r>
            <a:endParaRPr lang="en-US" dirty="0"/>
          </a:p>
          <a:p>
            <a:pPr algn="just" rtl="1"/>
            <a:r>
              <a:rPr lang="fa-IR" b="1" dirty="0"/>
              <a:t>مرحله هفتم: </a:t>
            </a:r>
            <a:r>
              <a:rPr lang="fa-IR" dirty="0"/>
              <a:t>خاتمه گزارش و ارائه کل گزارش به صورت مجلد و سی دی در تاریخ </a:t>
            </a:r>
            <a:r>
              <a:rPr lang="fa-IR" dirty="0" smtClean="0"/>
              <a:t>مقرر</a:t>
            </a:r>
            <a:endParaRPr lang="en-US" dirty="0"/>
          </a:p>
          <a:p>
            <a:pPr algn="just" rtl="1"/>
            <a:r>
              <a:rPr lang="fa-IR" b="1" dirty="0"/>
              <a:t>مرحله هشتم: </a:t>
            </a:r>
            <a:r>
              <a:rPr lang="fa-IR" dirty="0"/>
              <a:t>اعلام نمره</a:t>
            </a:r>
            <a:endParaRPr lang="en-US" dirty="0"/>
          </a:p>
          <a:p>
            <a:pPr algn="just" rtl="1"/>
            <a:r>
              <a:rPr lang="fa-IR" dirty="0"/>
              <a:t>1-گزارش کارآموزی با هدایت و راهنمایی استاد کارآموزی برابر فرمت یکسان دانشگاه توسط دانشجو تهیه میگردد.</a:t>
            </a:r>
            <a:endParaRPr lang="en-US" dirty="0"/>
          </a:p>
          <a:p>
            <a:pPr algn="just" rtl="1"/>
            <a:r>
              <a:rPr lang="fa-IR" dirty="0"/>
              <a:t>2- پس از تائید استاد درس توسط مدیر گروه بازبینی می گردد</a:t>
            </a:r>
            <a:endParaRPr lang="en-US" dirty="0"/>
          </a:p>
          <a:p>
            <a:pPr algn="just" rtl="1"/>
            <a:r>
              <a:rPr lang="fa-IR" dirty="0"/>
              <a:t>3-پس از تائید مدیر گروه توسط دفتر امور پژوهشی(خانم مبارک پور) با فرمت دانشگاه تطبیق میگردد و در صورت تائید دستور انجام صحافی داده می شود.</a:t>
            </a:r>
            <a:endParaRPr lang="en-US" dirty="0"/>
          </a:p>
          <a:p>
            <a:pPr algn="just" rtl="1"/>
            <a:r>
              <a:rPr lang="fa-IR" dirty="0"/>
              <a:t>4-</a:t>
            </a:r>
            <a:r>
              <a:rPr lang="fa-IR" u="sng" dirty="0"/>
              <a:t>پس از تایید دفتر امور پژوهشی دانشگاه</a:t>
            </a:r>
            <a:r>
              <a:rPr lang="fa-IR" dirty="0"/>
              <a:t>، دانشجو نسبت به انجام صحافی اقدام می نماید.</a:t>
            </a:r>
            <a:endParaRPr lang="en-US" dirty="0"/>
          </a:p>
          <a:p>
            <a:pPr algn="just" rtl="1"/>
            <a:r>
              <a:rPr lang="fa-IR" dirty="0"/>
              <a:t>5-اعلام نمره در سایت دانشگاه.</a:t>
            </a:r>
            <a:endParaRPr lang="en-US" dirty="0"/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>
                <a:cs typeface="B Titr" pitchFamily="2" charset="-78"/>
              </a:rPr>
              <a:t>معرفی نامه به محل کار</a:t>
            </a:r>
            <a:endParaRPr lang="en-US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95799"/>
          </a:xfrm>
        </p:spPr>
        <p:txBody>
          <a:bodyPr>
            <a:normAutofit/>
          </a:bodyPr>
          <a:lstStyle/>
          <a:p>
            <a:pPr algn="just" rtl="1">
              <a:buNone/>
            </a:pPr>
            <a:r>
              <a:rPr lang="fa-IR" sz="5000" dirty="0" smtClean="0">
                <a:solidFill>
                  <a:srgbClr val="FF0000"/>
                </a:solidFill>
                <a:cs typeface="B Titr" pitchFamily="2" charset="-78"/>
              </a:rPr>
              <a:t>انتخاب </a:t>
            </a:r>
            <a:r>
              <a:rPr lang="fa-IR" sz="5000" dirty="0">
                <a:solidFill>
                  <a:srgbClr val="FF0000"/>
                </a:solidFill>
                <a:cs typeface="B Titr" pitchFamily="2" charset="-78"/>
              </a:rPr>
              <a:t>محل کارآموزی</a:t>
            </a:r>
            <a:r>
              <a:rPr lang="fa-IR" sz="5000" dirty="0" smtClean="0">
                <a:solidFill>
                  <a:srgbClr val="FF0000"/>
                </a:solidFill>
                <a:cs typeface="B Titr" pitchFamily="2" charset="-78"/>
              </a:rPr>
              <a:t>:</a:t>
            </a:r>
          </a:p>
          <a:p>
            <a:pPr algn="just" rtl="1">
              <a:buNone/>
            </a:pPr>
            <a:r>
              <a:rPr lang="fa-IR" sz="5000" dirty="0" smtClean="0">
                <a:solidFill>
                  <a:srgbClr val="FF0000"/>
                </a:solidFill>
                <a:cs typeface="B Titr" pitchFamily="2" charset="-78"/>
              </a:rPr>
              <a:t> </a:t>
            </a:r>
            <a:r>
              <a:rPr lang="fa-IR" sz="5000" dirty="0">
                <a:solidFill>
                  <a:schemeClr val="accent1"/>
                </a:solidFill>
                <a:cs typeface="B Titr" pitchFamily="2" charset="-78"/>
              </a:rPr>
              <a:t>محل انتخاب شده باید دارای سیستم مالی شامل دفاتر قانونی و گزارشات مالی و همچنین واحد مرتبط با رشته دانشجو </a:t>
            </a:r>
            <a:r>
              <a:rPr lang="fa-IR" sz="5000" dirty="0" smtClean="0">
                <a:solidFill>
                  <a:schemeClr val="accent1"/>
                </a:solidFill>
                <a:cs typeface="B Titr" pitchFamily="2" charset="-78"/>
              </a:rPr>
              <a:t>باشد.</a:t>
            </a:r>
          </a:p>
          <a:p>
            <a:pPr algn="just" rtl="1">
              <a:buNone/>
            </a:pPr>
            <a:endParaRPr lang="en-US" sz="5000" dirty="0"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b="1" dirty="0"/>
              <a:t>گزارش كار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algn="just" rtl="1"/>
            <a:r>
              <a:rPr lang="ar-SA" b="1" dirty="0"/>
              <a:t>صفحات اول تا </a:t>
            </a:r>
            <a:r>
              <a:rPr lang="fa-IR" b="1" dirty="0"/>
              <a:t>هشتم</a:t>
            </a:r>
            <a:r>
              <a:rPr lang="ar-SA" b="1" dirty="0"/>
              <a:t> به ترتيب عبارت اند از:</a:t>
            </a:r>
            <a:r>
              <a:rPr lang="ar-SA" dirty="0"/>
              <a:t> 1-فرم مشخصات(طرح جلد) 2-بسم الله الرحمن الرحيم 3- صفحه ارزیابی و نمره 4- تشكر و قدردانی </a:t>
            </a:r>
            <a:r>
              <a:rPr lang="en-US" dirty="0"/>
              <a:t>5 </a:t>
            </a:r>
            <a:r>
              <a:rPr lang="fa-IR" dirty="0"/>
              <a:t>- </a:t>
            </a:r>
            <a:r>
              <a:rPr lang="ar-SA" dirty="0"/>
              <a:t>فهرست مطالب 6-فهرست جداول 7- فهرست نمودارها 8- فهرست اشکال</a:t>
            </a:r>
            <a:r>
              <a:rPr lang="en-US" dirty="0"/>
              <a:t>.</a:t>
            </a:r>
          </a:p>
          <a:p>
            <a:pPr algn="just" rtl="1">
              <a:buNone/>
            </a:pPr>
            <a:endParaRPr lang="en-US" dirty="0"/>
          </a:p>
          <a:p>
            <a:pPr algn="just" rtl="1"/>
            <a:r>
              <a:rPr lang="ar-SA" b="1" dirty="0"/>
              <a:t>پیشگفتار: </a:t>
            </a:r>
            <a:r>
              <a:rPr lang="fa-IR" dirty="0"/>
              <a:t>متنی است که اطلاعاتی را در مورد ارائه کتبی و جنبه  های مرتبط با آن به خواننده می دهد. محتوای پیشگفتار بستگی به نظر ارائه کننده، نوع ارائه کتبی، قلم و قدرت نگارش او دارد.</a:t>
            </a:r>
            <a:endParaRPr lang="en-US" dirty="0"/>
          </a:p>
          <a:p>
            <a:pPr algn="just" rtl="1"/>
            <a:r>
              <a:rPr lang="ar-SA" b="1" dirty="0"/>
              <a:t>چکیده: </a:t>
            </a:r>
            <a:r>
              <a:rPr lang="fa-IR" dirty="0"/>
              <a:t>چکیده خلاصه ای است بسیار فشرده از یک متن. در نوشتن چکیده فرض بر این است که خواننده متن اصلی را در اختیار دارد.</a:t>
            </a:r>
            <a:endParaRPr lang="en-US" dirty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b="1" dirty="0" smtClean="0"/>
              <a:t>فصل بندی گزارش کار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algn="just" rtl="1"/>
            <a:r>
              <a:rPr lang="ar-SA" b="1" dirty="0"/>
              <a:t>فصل اول:</a:t>
            </a:r>
            <a:r>
              <a:rPr lang="ar-SA" dirty="0"/>
              <a:t> </a:t>
            </a:r>
            <a:r>
              <a:rPr lang="ar-SA" b="1" dirty="0"/>
              <a:t>معرفي مكان كار آموزي</a:t>
            </a:r>
            <a:r>
              <a:rPr lang="en-US" b="1" dirty="0"/>
              <a:t>:</a:t>
            </a:r>
            <a:r>
              <a:rPr lang="ar-SA" dirty="0"/>
              <a:t> شامل: تاريخچه، نمودار سازماني، تشكيلاتي و يا حرفه اي، نوع خدمات، محصولات و كاركرد، شرح مختصري از فرايند كار، توليد، خدمات</a:t>
            </a:r>
            <a:endParaRPr lang="en-US" dirty="0"/>
          </a:p>
          <a:p>
            <a:pPr algn="just" rtl="1"/>
            <a:r>
              <a:rPr lang="ar-SA" dirty="0"/>
              <a:t>*(حداقل يك ششم زمان كارآموزي بايد به بررسي موارد فوق اختصاص يابد)</a:t>
            </a:r>
            <a:endParaRPr lang="en-US" dirty="0"/>
          </a:p>
          <a:p>
            <a:pPr algn="just" rtl="1"/>
            <a:r>
              <a:rPr lang="ar-SA" dirty="0"/>
              <a:t> </a:t>
            </a:r>
            <a:endParaRPr lang="en-US" dirty="0"/>
          </a:p>
          <a:p>
            <a:pPr algn="just" rtl="1"/>
            <a:r>
              <a:rPr lang="ar-SA" b="1" dirty="0"/>
              <a:t>فصل دوم:</a:t>
            </a:r>
            <a:r>
              <a:rPr lang="ar-SA" dirty="0"/>
              <a:t> </a:t>
            </a:r>
            <a:r>
              <a:rPr lang="fa-IR" b="1" dirty="0"/>
              <a:t>ارزیابی بخش های مرتبط با رشته علمی کارآموز:</a:t>
            </a:r>
            <a:r>
              <a:rPr lang="fa-IR" dirty="0"/>
              <a:t> </a:t>
            </a:r>
            <a:r>
              <a:rPr lang="ar-SA" dirty="0"/>
              <a:t>ارزيابي بخش هاي مختلف مكان كارآموزي و ارتباط آنها با رشته تحصيلي و علمي كارآموزي شامل:</a:t>
            </a:r>
            <a:endParaRPr lang="en-US" dirty="0"/>
          </a:p>
          <a:p>
            <a:pPr algn="just" rtl="1"/>
            <a:r>
              <a:rPr lang="ar-SA" dirty="0"/>
              <a:t>	- موقعيت رشته كارآموز در بين مشاغل و در مكان كارآموزي و يا واحد صنعتي با بررسي جزئيات سازماني رشته كار آموزي در واحد صنعتي، خدماتي و يا مكان كارآموزي</a:t>
            </a:r>
            <a:endParaRPr lang="en-US" dirty="0"/>
          </a:p>
          <a:p>
            <a:pPr algn="just" rtl="1"/>
            <a:r>
              <a:rPr lang="ar-SA" dirty="0"/>
              <a:t>	- بررسي شرح وظايف رشته كارآموز در واحد صنعتي</a:t>
            </a:r>
            <a:endParaRPr lang="en-US" dirty="0"/>
          </a:p>
          <a:p>
            <a:pPr algn="just" rtl="1"/>
            <a:r>
              <a:rPr lang="ar-SA" dirty="0"/>
              <a:t>	- امور در دست اقدام در محل كارآموزي</a:t>
            </a:r>
            <a:endParaRPr lang="en-US" dirty="0"/>
          </a:p>
          <a:p>
            <a:pPr algn="just" rtl="1"/>
            <a:r>
              <a:rPr lang="ar-SA" dirty="0"/>
              <a:t>	- برنامه هاي آينده در مكان كارآموزي</a:t>
            </a:r>
            <a:endParaRPr lang="en-US" dirty="0"/>
          </a:p>
          <a:p>
            <a:pPr algn="just" rtl="1"/>
            <a:r>
              <a:rPr lang="ar-SA" dirty="0"/>
              <a:t>	- تكنيك هايي كه توسط رشته مورد نظر در مكان كارآموزي به كار مي رود.</a:t>
            </a:r>
            <a:endParaRPr lang="en-US" dirty="0"/>
          </a:p>
          <a:p>
            <a:pPr algn="just" rtl="1"/>
            <a:r>
              <a:rPr lang="ar-SA" b="1" dirty="0"/>
              <a:t>	- *ساير مواردي كه توسط استاد كارآموز مشخص مي گردد.</a:t>
            </a:r>
            <a:endParaRPr lang="en-US" dirty="0"/>
          </a:p>
          <a:p>
            <a:pPr algn="just" rtl="1"/>
            <a:r>
              <a:rPr lang="ar-SA" dirty="0"/>
              <a:t>*(حداقل دو ششم زمان كارآموزي بايد به بررسي موارد فوق اختصاص يابد).</a:t>
            </a:r>
            <a:endParaRPr lang="en-US" dirty="0"/>
          </a:p>
          <a:p>
            <a:pPr algn="just"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</TotalTime>
  <Words>968</Words>
  <Application>Microsoft Office PowerPoint</Application>
  <PresentationFormat>On-screen Show (4:3)</PresentationFormat>
  <Paragraphs>143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دروس کاربینی، کارورزی، کارآموزی و پروژه</vt:lpstr>
      <vt:lpstr>کاربینی</vt:lpstr>
      <vt:lpstr>درس کاربینی</vt:lpstr>
      <vt:lpstr>درس کارورزی، کارآموزی</vt:lpstr>
      <vt:lpstr>درس پروژه</vt:lpstr>
      <vt:lpstr>فرایند نمره و ارزیابی درس کاربینی و کارورزی</vt:lpstr>
      <vt:lpstr>معرفی نامه به محل کار</vt:lpstr>
      <vt:lpstr>گزارش كار</vt:lpstr>
      <vt:lpstr>فصل بندی گزارش کار</vt:lpstr>
      <vt:lpstr>فصل بندی گزارش کار(ادامه)</vt:lpstr>
      <vt:lpstr>PowerPoint Presentation</vt:lpstr>
      <vt:lpstr>PowerPoint Presentation</vt:lpstr>
      <vt:lpstr>طریقه دریافت فرم ها و دستوالعمل</vt:lpstr>
      <vt:lpstr>میزان ساعت و ارائه گزارش</vt:lpstr>
      <vt:lpstr>محل های دریافت اطلاعات</vt:lpstr>
      <vt:lpstr> چگونگی ارائه و فرایند آن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دروس کاربینی، کارورزی، کارآموزی و پروژه</dc:title>
  <dc:creator>Dr.Delshad</dc:creator>
  <cp:lastModifiedBy>Dr.Delshad</cp:lastModifiedBy>
  <cp:revision>32</cp:revision>
  <dcterms:created xsi:type="dcterms:W3CDTF">2013-11-05T05:17:12Z</dcterms:created>
  <dcterms:modified xsi:type="dcterms:W3CDTF">2019-01-14T08:56:56Z</dcterms:modified>
</cp:coreProperties>
</file>